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</p:sldMasterIdLst>
  <p:notesMasterIdLst>
    <p:notesMasterId r:id="rId33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3A65B-09C6-4708-BFEF-5E046AF7AAF0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AE014-17B8-41D1-AFCA-495D12E27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8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১।এই</a:t>
            </a:r>
            <a:r>
              <a:rPr lang="bn-BD" sz="36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পদার্থ গুলো কোথায় পাওয়া যায় ?  ২। এই সব পদার্থ দ্বারা কী গঠন করে ? ৩ । এই দ্রব্য গুলো কোন উপাদানে তৈরি 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99802-B9FB-4D53-857C-3942906FFC2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80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99802-B9FB-4D53-857C-3942906FFC2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8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1D9-AA3A-44F2-90DE-143101F83A04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A416-87FA-4E11-96DD-158E809B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2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1D9-AA3A-44F2-90DE-143101F83A04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A416-87FA-4E11-96DD-158E809B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674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14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67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457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281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384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239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264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867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934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9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1D9-AA3A-44F2-90DE-143101F83A04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A416-87FA-4E11-96DD-158E809B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286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363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292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154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561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140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131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110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104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538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14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568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899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801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195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450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753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22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496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4720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990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81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9862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8325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9175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085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0755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323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939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583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1879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8653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72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3261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8198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116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451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112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040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3996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7835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273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7666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00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1938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5881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4515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2890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4422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0305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227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0179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5246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4140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20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9511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1111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2317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947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80170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8425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4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90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75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1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1D9-AA3A-44F2-90DE-143101F83A04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A416-87FA-4E11-96DD-158E809B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4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85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4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09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64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44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8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16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22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1D9-AA3A-44F2-90DE-143101F83A04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A416-87FA-4E11-96DD-158E809B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211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26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18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85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1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82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314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01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892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482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9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1D9-AA3A-44F2-90DE-143101F83A04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A416-87FA-4E11-96DD-158E809B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563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59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072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729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065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90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899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603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425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463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7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1D9-AA3A-44F2-90DE-143101F83A04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A416-87FA-4E11-96DD-158E809B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895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973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300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144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118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256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701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06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237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315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6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1D9-AA3A-44F2-90DE-143101F83A04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A416-87FA-4E11-96DD-158E809B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545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44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459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951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504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668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9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581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637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788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5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1D9-AA3A-44F2-90DE-143101F83A04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A416-87FA-4E11-96DD-158E809B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082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539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031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628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054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379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305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90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395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535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8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1D9-AA3A-44F2-90DE-143101F83A04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A416-87FA-4E11-96DD-158E809B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334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973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456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923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19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182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549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498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548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699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2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1D9-AA3A-44F2-90DE-143101F83A04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A416-87FA-4E11-96DD-158E809B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961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07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073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904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469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303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374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155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833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437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7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901D9-AA3A-44F2-90DE-143101F83A04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FA416-87FA-4E11-96DD-158E809B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2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6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9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7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6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4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9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3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6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2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6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B2E6D-4DC2-4A92-A015-98D75F992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75D87-F40C-4EFD-B2C7-A50459690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2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576" y="1726437"/>
            <a:ext cx="5101319" cy="4349949"/>
          </a:xfrm>
          <a:prstGeom prst="cloudCallout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43819" y="131661"/>
            <a:ext cx="6622910" cy="15696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9600" b="1" i="1" dirty="0">
                <a:solidFill>
                  <a:srgbClr val="30004D"/>
                </a:solidFill>
              </a:rPr>
              <a:t>সবাইকে শুভেচ্ছা</a:t>
            </a:r>
            <a:endParaRPr lang="en-US" sz="9600" b="1" i="1" dirty="0">
              <a:solidFill>
                <a:srgbClr val="300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8140" y="2878249"/>
            <a:ext cx="2264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FF00"/>
                </a:solidFill>
              </a:rPr>
              <a:t>আরবি ভাষা </a:t>
            </a:r>
            <a:endParaRPr lang="en-US" sz="3600" b="1" dirty="0">
              <a:solidFill>
                <a:srgbClr val="00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8572" y="2878249"/>
            <a:ext cx="150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FF00"/>
                </a:solidFill>
              </a:rPr>
              <a:t>উর্দ ভাষা </a:t>
            </a:r>
            <a:endParaRPr lang="en-US" sz="3600" b="1" dirty="0">
              <a:solidFill>
                <a:srgbClr val="00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8779" y="2800472"/>
            <a:ext cx="1879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FF00"/>
                </a:solidFill>
              </a:rPr>
              <a:t>ফার্সি ভাষা </a:t>
            </a:r>
            <a:endParaRPr lang="en-US" sz="3600" b="1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0518" y="5609230"/>
            <a:ext cx="9509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prstClr val="black"/>
                </a:solidFill>
              </a:rPr>
              <a:t>উপরের চিত্রের আলোকে নিচের প্রশ্নের উত্তর দাওঃ </a:t>
            </a:r>
            <a:endParaRPr lang="en-US" sz="4800" b="1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7" y="793599"/>
            <a:ext cx="3104866" cy="1948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05" y="793598"/>
            <a:ext cx="3368985" cy="1948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74" y="793597"/>
            <a:ext cx="3234207" cy="194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5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9248" y="2596820"/>
            <a:ext cx="108941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30004D"/>
                </a:solidFill>
              </a:rPr>
              <a:t>প্রশ্নঃ </a:t>
            </a:r>
            <a:r>
              <a:rPr lang="bn-BD" sz="8000" b="1" dirty="0" smtClean="0">
                <a:solidFill>
                  <a:srgbClr val="30004D"/>
                </a:solidFill>
              </a:rPr>
              <a:t>কেন বাংলার রাজদরবারে  </a:t>
            </a:r>
          </a:p>
          <a:p>
            <a:r>
              <a:rPr lang="bn-BD" sz="8000" b="1" dirty="0">
                <a:solidFill>
                  <a:srgbClr val="30004D"/>
                </a:solidFill>
              </a:rPr>
              <a:t> </a:t>
            </a:r>
            <a:r>
              <a:rPr lang="bn-BD" sz="8000" b="1" dirty="0" smtClean="0">
                <a:solidFill>
                  <a:srgbClr val="30004D"/>
                </a:solidFill>
              </a:rPr>
              <a:t>   ভাষা ফার্সি হওয়ার কারন কী ?</a:t>
            </a:r>
            <a:endParaRPr lang="en-US" sz="2800" b="1" dirty="0">
              <a:solidFill>
                <a:srgbClr val="30004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5529" y="340659"/>
            <a:ext cx="6311153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FFFF00"/>
                </a:solidFill>
              </a:rPr>
              <a:t> (জোড়ায় কাজ ) </a:t>
            </a:r>
            <a:r>
              <a:rPr lang="bn-BD" sz="3600" b="1" dirty="0">
                <a:solidFill>
                  <a:srgbClr val="FFFF00"/>
                </a:solidFill>
              </a:rPr>
              <a:t>সময়-৫ মিনিট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4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4103" y="218834"/>
            <a:ext cx="4984377" cy="18620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solidFill>
                  <a:srgbClr val="FFFF00"/>
                </a:solidFill>
              </a:rPr>
              <a:t>সমাধানঃ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9656" y="3098042"/>
            <a:ext cx="10860258" cy="31700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solidFill>
                  <a:srgbClr val="FFFF00"/>
                </a:solidFill>
              </a:rPr>
              <a:t>ইখতিয়ার উদ্দিন মোহাম্মদ বিন বখতিয়ার খিলজির কারনে বাংলার সাথে তুর্কিদের যোগাযোগ হয়। আর এভাবে ইসলাম ধর্ম ও পারস্য সভ্যতার সংস্পর্শে আসে। ১৩৩৮ সাল থেকে বাংলায় সুলতানি শাসন আমল ছিল, আর তাদের ভাষা ছিল ফার্সি, তাই বাংলার রাজদরবারের ভাষা ছিল ফার্সি। 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8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0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733" y="3313901"/>
            <a:ext cx="116361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FF99"/>
                </a:solidFill>
              </a:rPr>
              <a:t>এই চিত্রটি </a:t>
            </a:r>
            <a:r>
              <a:rPr lang="bn-BD" sz="4000" b="1" dirty="0" smtClean="0">
                <a:solidFill>
                  <a:srgbClr val="00FF99"/>
                </a:solidFill>
              </a:rPr>
              <a:t>গুলো লক্ষ কর এবং নিচের </a:t>
            </a:r>
            <a:r>
              <a:rPr lang="bn-BD" sz="4000" b="1" dirty="0">
                <a:solidFill>
                  <a:srgbClr val="00FF99"/>
                </a:solidFill>
              </a:rPr>
              <a:t>প্রশ্নর উত্তর দাও।</a:t>
            </a:r>
            <a:endParaRPr lang="en-US" sz="4000" b="1" dirty="0">
              <a:solidFill>
                <a:srgbClr val="00FF99"/>
              </a:solidFill>
            </a:endParaRPr>
          </a:p>
          <a:p>
            <a:r>
              <a:rPr lang="bn-BD" sz="4400" b="1" dirty="0">
                <a:solidFill>
                  <a:srgbClr val="00FF99"/>
                </a:solidFill>
              </a:rPr>
              <a:t>প্রশ্নঃ </a:t>
            </a:r>
            <a:r>
              <a:rPr lang="bn-BD" sz="4400" b="1" dirty="0" smtClean="0">
                <a:solidFill>
                  <a:srgbClr val="00FF99"/>
                </a:solidFill>
              </a:rPr>
              <a:t>বাংলা থেকে পুঁজি পাচারের ঘটনা ব্যাখ্যা কর ।</a:t>
            </a:r>
            <a:endParaRPr lang="bn-BD" sz="4400" b="1" dirty="0">
              <a:solidFill>
                <a:srgbClr val="00FF99"/>
              </a:solidFill>
            </a:endParaRPr>
          </a:p>
          <a:p>
            <a:r>
              <a:rPr lang="bn-BD" sz="3600" b="1" dirty="0">
                <a:solidFill>
                  <a:srgbClr val="00FF99"/>
                </a:solidFill>
              </a:rPr>
              <a:t>						             ( দলীয় কাজ ) সময়ঃ </a:t>
            </a:r>
            <a:r>
              <a:rPr lang="bn-BD" sz="3600" b="1" dirty="0" smtClean="0">
                <a:solidFill>
                  <a:srgbClr val="00FF99"/>
                </a:solidFill>
              </a:rPr>
              <a:t>৫ </a:t>
            </a:r>
            <a:r>
              <a:rPr lang="bn-BD" sz="3600" b="1" dirty="0">
                <a:solidFill>
                  <a:srgbClr val="00FF99"/>
                </a:solidFill>
              </a:rPr>
              <a:t>মিনিট</a:t>
            </a:r>
            <a:r>
              <a:rPr lang="bn-BD" sz="4400" b="1" dirty="0">
                <a:solidFill>
                  <a:srgbClr val="00FF99"/>
                </a:solidFill>
              </a:rPr>
              <a:t> </a:t>
            </a:r>
            <a:endParaRPr lang="en-US" sz="4400" b="1" dirty="0">
              <a:solidFill>
                <a:srgbClr val="00FF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3" y="323997"/>
            <a:ext cx="3728762" cy="1926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004" y="323996"/>
            <a:ext cx="2305050" cy="1926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21" y="323996"/>
            <a:ext cx="2209800" cy="1926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949" y="323996"/>
            <a:ext cx="2133600" cy="192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0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225" y="1529315"/>
            <a:ext cx="11725834" cy="440120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solidFill>
                  <a:srgbClr val="30004D"/>
                </a:solidFill>
              </a:rPr>
              <a:t>দিল্লিতে আকবরের পুত্র জাহাঙ্গীর মসনদে বসার সাথে সাথে বাংলা থেকে টাকা ও সম্পদ পাচার শুরু হয়। শেষের দিকে ১৬৭৮ সালে সুবেদার শায়েস্তা খান একবার নগদ ৩০ লাখ টাকা ও ৪ লাখ টাকা মূল্যের সোনা পাঠান দিল্লিতে। সুবেদার সুজাউদ্দিন তাঁর ১১ বছরের সুবেদারির সময়ে দিল্লিতে প্রায় ১৪ কোটি ৬৩ লক্ষ টাকা পাঠান। এভাবে বহুকাল ধরে বাংলা থেকে ব্যাপক হারে অর্থ ও সম্পদ বাইরে চলে যায়। একে অর্থনীতির ভাষায় বলা যায় পুঁজি পাচার। </a:t>
            </a:r>
            <a:endParaRPr lang="bn-BD" sz="4000" b="1" dirty="0">
              <a:solidFill>
                <a:srgbClr val="30004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71723"/>
            <a:ext cx="2671484" cy="11079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FFFF00"/>
                </a:solidFill>
              </a:rPr>
              <a:t>সমাধানঃ</a:t>
            </a:r>
          </a:p>
        </p:txBody>
      </p:sp>
    </p:spTree>
    <p:extLst>
      <p:ext uri="{BB962C8B-B14F-4D97-AF65-F5344CB8AC3E}">
        <p14:creationId xmlns:p14="http://schemas.microsoft.com/office/powerpoint/2010/main" val="46980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871" y="1572299"/>
            <a:ext cx="1168997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bn-BD" sz="3600" b="1" dirty="0">
                <a:solidFill>
                  <a:srgbClr val="0000FF"/>
                </a:solidFill>
              </a:rPr>
              <a:t>১। </a:t>
            </a:r>
            <a:r>
              <a:rPr lang="bn-BD" sz="3600" b="1" dirty="0" smtClean="0">
                <a:solidFill>
                  <a:srgbClr val="0000FF"/>
                </a:solidFill>
              </a:rPr>
              <a:t>কত সালে সুলতানি প্রতিষ্ঠিত হয়?</a:t>
            </a:r>
            <a:endParaRPr lang="bn-BD" sz="3600" b="1" dirty="0">
              <a:solidFill>
                <a:srgbClr val="0000FF"/>
              </a:solidFill>
            </a:endParaRPr>
          </a:p>
          <a:p>
            <a:pPr>
              <a:lnSpc>
                <a:spcPts val="3800"/>
              </a:lnSpc>
            </a:pPr>
            <a:r>
              <a:rPr lang="bn-BD" sz="3600" b="1" dirty="0">
                <a:solidFill>
                  <a:srgbClr val="0000FF"/>
                </a:solidFill>
              </a:rPr>
              <a:t>(ক) </a:t>
            </a:r>
            <a:r>
              <a:rPr lang="bn-BD" sz="3600" b="1" dirty="0" smtClean="0">
                <a:solidFill>
                  <a:srgbClr val="0000FF"/>
                </a:solidFill>
              </a:rPr>
              <a:t>১২৩৬ সালে (খ</a:t>
            </a:r>
            <a:r>
              <a:rPr lang="bn-BD" sz="3600" b="1" dirty="0">
                <a:solidFill>
                  <a:srgbClr val="0000FF"/>
                </a:solidFill>
              </a:rPr>
              <a:t>) </a:t>
            </a:r>
            <a:r>
              <a:rPr lang="bn-BD" sz="3600" b="1" dirty="0" smtClean="0">
                <a:solidFill>
                  <a:srgbClr val="0000FF"/>
                </a:solidFill>
              </a:rPr>
              <a:t>১৩৩৮ সালে (গ</a:t>
            </a:r>
            <a:r>
              <a:rPr lang="bn-BD" sz="3600" b="1" dirty="0">
                <a:solidFill>
                  <a:srgbClr val="0000FF"/>
                </a:solidFill>
              </a:rPr>
              <a:t>) </a:t>
            </a:r>
            <a:r>
              <a:rPr lang="bn-BD" sz="3600" b="1" dirty="0" smtClean="0">
                <a:solidFill>
                  <a:srgbClr val="0000FF"/>
                </a:solidFill>
              </a:rPr>
              <a:t>১৪৩৮ সালে (ঘ</a:t>
            </a:r>
            <a:r>
              <a:rPr lang="bn-BD" sz="3600" b="1" dirty="0">
                <a:solidFill>
                  <a:srgbClr val="0000FF"/>
                </a:solidFill>
              </a:rPr>
              <a:t>) </a:t>
            </a:r>
            <a:r>
              <a:rPr lang="bn-BD" sz="3600" b="1" dirty="0" smtClean="0">
                <a:solidFill>
                  <a:srgbClr val="0000FF"/>
                </a:solidFill>
              </a:rPr>
              <a:t>১৬৭৮ সালে </a:t>
            </a:r>
            <a:endParaRPr lang="bn-BD" sz="3600" b="1" dirty="0">
              <a:solidFill>
                <a:srgbClr val="0000FF"/>
              </a:solidFill>
            </a:endParaRPr>
          </a:p>
          <a:p>
            <a:pPr>
              <a:lnSpc>
                <a:spcPts val="3800"/>
              </a:lnSpc>
            </a:pPr>
            <a:r>
              <a:rPr lang="bn-BD" sz="3600" b="1" dirty="0">
                <a:solidFill>
                  <a:srgbClr val="0000FF"/>
                </a:solidFill>
              </a:rPr>
              <a:t>২। </a:t>
            </a:r>
            <a:r>
              <a:rPr lang="bn-BD" sz="3600" b="1" dirty="0" smtClean="0">
                <a:solidFill>
                  <a:srgbClr val="0000FF"/>
                </a:solidFill>
              </a:rPr>
              <a:t>সুলতানি আমল কত বছর স্থায়ী হয়ে ছিল ?</a:t>
            </a:r>
            <a:endParaRPr lang="bn-BD" sz="3600" b="1" dirty="0">
              <a:solidFill>
                <a:srgbClr val="0000FF"/>
              </a:solidFill>
            </a:endParaRPr>
          </a:p>
          <a:p>
            <a:pPr>
              <a:lnSpc>
                <a:spcPts val="3800"/>
              </a:lnSpc>
            </a:pPr>
            <a:r>
              <a:rPr lang="bn-BD" sz="3600" b="1" dirty="0">
                <a:solidFill>
                  <a:srgbClr val="0000FF"/>
                </a:solidFill>
              </a:rPr>
              <a:t>(ক) </a:t>
            </a:r>
            <a:r>
              <a:rPr lang="bn-BD" sz="3600" b="1" dirty="0" smtClean="0">
                <a:solidFill>
                  <a:srgbClr val="0000FF"/>
                </a:solidFill>
              </a:rPr>
              <a:t>১৫০ বছর (খ</a:t>
            </a:r>
            <a:r>
              <a:rPr lang="bn-BD" sz="3600" b="1" dirty="0">
                <a:solidFill>
                  <a:srgbClr val="0000FF"/>
                </a:solidFill>
              </a:rPr>
              <a:t>) </a:t>
            </a:r>
            <a:r>
              <a:rPr lang="bn-BD" sz="3600" b="1" dirty="0" smtClean="0">
                <a:solidFill>
                  <a:srgbClr val="0000FF"/>
                </a:solidFill>
              </a:rPr>
              <a:t>১৭৫ বছর (গ</a:t>
            </a:r>
            <a:r>
              <a:rPr lang="bn-BD" sz="3600" b="1" dirty="0">
                <a:solidFill>
                  <a:srgbClr val="0000FF"/>
                </a:solidFill>
              </a:rPr>
              <a:t>) </a:t>
            </a:r>
            <a:r>
              <a:rPr lang="bn-BD" sz="3600" b="1" dirty="0" smtClean="0">
                <a:solidFill>
                  <a:srgbClr val="0000FF"/>
                </a:solidFill>
              </a:rPr>
              <a:t>২০০ বছর (ঘ</a:t>
            </a:r>
            <a:r>
              <a:rPr lang="bn-BD" sz="3600" b="1" dirty="0">
                <a:solidFill>
                  <a:srgbClr val="0000FF"/>
                </a:solidFill>
              </a:rPr>
              <a:t>) </a:t>
            </a:r>
            <a:r>
              <a:rPr lang="bn-BD" sz="3600" b="1" dirty="0" smtClean="0">
                <a:solidFill>
                  <a:srgbClr val="0000FF"/>
                </a:solidFill>
              </a:rPr>
              <a:t>২৫০ বছর  </a:t>
            </a:r>
            <a:endParaRPr lang="bn-BD" sz="3600" b="1" dirty="0">
              <a:solidFill>
                <a:srgbClr val="0000FF"/>
              </a:solidFill>
            </a:endParaRPr>
          </a:p>
          <a:p>
            <a:pPr>
              <a:lnSpc>
                <a:spcPts val="3800"/>
              </a:lnSpc>
            </a:pPr>
            <a:r>
              <a:rPr lang="bn-BD" sz="3600" b="1" dirty="0">
                <a:solidFill>
                  <a:srgbClr val="0000FF"/>
                </a:solidFill>
              </a:rPr>
              <a:t>৩। </a:t>
            </a:r>
            <a:r>
              <a:rPr lang="bn-BD" sz="3600" b="1" dirty="0" smtClean="0">
                <a:solidFill>
                  <a:srgbClr val="0000FF"/>
                </a:solidFill>
              </a:rPr>
              <a:t>বারভুঁইয়া হল- (</a:t>
            </a:r>
            <a:r>
              <a:rPr lang="en-US" sz="3600" b="1" dirty="0" err="1" smtClean="0">
                <a:solidFill>
                  <a:srgbClr val="0000FF"/>
                </a:solidFill>
              </a:rPr>
              <a:t>i</a:t>
            </a:r>
            <a:r>
              <a:rPr lang="en-US" sz="3600" b="1" dirty="0" smtClean="0">
                <a:solidFill>
                  <a:srgbClr val="0000FF"/>
                </a:solidFill>
              </a:rPr>
              <a:t>)</a:t>
            </a:r>
            <a:r>
              <a:rPr lang="bn-BD" sz="3600" b="1" dirty="0" smtClean="0">
                <a:solidFill>
                  <a:srgbClr val="0000FF"/>
                </a:solidFill>
              </a:rPr>
              <a:t>কেদার রায়</a:t>
            </a:r>
            <a:r>
              <a:rPr lang="en-US" sz="3600" b="1" dirty="0" smtClean="0">
                <a:solidFill>
                  <a:srgbClr val="0000FF"/>
                </a:solidFill>
              </a:rPr>
              <a:t> (ii) </a:t>
            </a:r>
            <a:r>
              <a:rPr lang="bn-BD" sz="3600" b="1" dirty="0" smtClean="0">
                <a:solidFill>
                  <a:srgbClr val="0000FF"/>
                </a:solidFill>
              </a:rPr>
              <a:t>প্রতাপাদিত্য</a:t>
            </a:r>
            <a:r>
              <a:rPr lang="en-US" sz="3600" b="1" dirty="0" smtClean="0">
                <a:solidFill>
                  <a:srgbClr val="0000FF"/>
                </a:solidFill>
              </a:rPr>
              <a:t> (iii) </a:t>
            </a:r>
            <a:r>
              <a:rPr lang="bn-BD" sz="3600" b="1" dirty="0" smtClean="0">
                <a:solidFill>
                  <a:srgbClr val="0000FF"/>
                </a:solidFill>
              </a:rPr>
              <a:t>সুজাউদ্দিন </a:t>
            </a:r>
            <a:endParaRPr lang="bn-BD" sz="3600" b="1" dirty="0">
              <a:solidFill>
                <a:srgbClr val="0000FF"/>
              </a:solidFill>
            </a:endParaRPr>
          </a:p>
          <a:p>
            <a:pPr>
              <a:lnSpc>
                <a:spcPts val="3800"/>
              </a:lnSpc>
            </a:pPr>
            <a:r>
              <a:rPr lang="bn-BD" sz="3600" b="1" dirty="0">
                <a:solidFill>
                  <a:srgbClr val="0000FF"/>
                </a:solidFill>
              </a:rPr>
              <a:t>নিচের কোনটি সঠিক ?</a:t>
            </a:r>
          </a:p>
          <a:p>
            <a:pPr>
              <a:lnSpc>
                <a:spcPts val="3800"/>
              </a:lnSpc>
            </a:pPr>
            <a:r>
              <a:rPr lang="bn-BD" sz="3600" b="1" dirty="0">
                <a:solidFill>
                  <a:srgbClr val="0000FF"/>
                </a:solidFill>
              </a:rPr>
              <a:t>(ক) </a:t>
            </a:r>
            <a:r>
              <a:rPr lang="en-US" sz="3600" b="1" dirty="0">
                <a:solidFill>
                  <a:srgbClr val="0000FF"/>
                </a:solidFill>
              </a:rPr>
              <a:t>I </a:t>
            </a:r>
            <a:r>
              <a:rPr lang="bn-BD" sz="3600" b="1" dirty="0">
                <a:solidFill>
                  <a:srgbClr val="0000FF"/>
                </a:solidFill>
              </a:rPr>
              <a:t>ও </a:t>
            </a:r>
            <a:r>
              <a:rPr lang="en-US" sz="3600" b="1" dirty="0">
                <a:solidFill>
                  <a:srgbClr val="0000FF"/>
                </a:solidFill>
              </a:rPr>
              <a:t>ii    </a:t>
            </a:r>
            <a:r>
              <a:rPr lang="bn-BD" sz="3600" b="1" dirty="0">
                <a:solidFill>
                  <a:srgbClr val="0000FF"/>
                </a:solidFill>
              </a:rPr>
              <a:t>(খ)  </a:t>
            </a:r>
            <a:r>
              <a:rPr lang="en-US" sz="3600" b="1" dirty="0">
                <a:solidFill>
                  <a:srgbClr val="0000FF"/>
                </a:solidFill>
              </a:rPr>
              <a:t>ii </a:t>
            </a:r>
            <a:r>
              <a:rPr lang="bn-BD" sz="3600" b="1" dirty="0">
                <a:solidFill>
                  <a:srgbClr val="0000FF"/>
                </a:solidFill>
              </a:rPr>
              <a:t>ও</a:t>
            </a:r>
            <a:r>
              <a:rPr lang="en-US" sz="3600" b="1" dirty="0">
                <a:solidFill>
                  <a:srgbClr val="0000FF"/>
                </a:solidFill>
              </a:rPr>
              <a:t> iii    </a:t>
            </a:r>
            <a:r>
              <a:rPr lang="bn-BD" sz="3600" b="1" dirty="0">
                <a:solidFill>
                  <a:srgbClr val="0000FF"/>
                </a:solidFill>
              </a:rPr>
              <a:t>(গ)  </a:t>
            </a:r>
            <a:r>
              <a:rPr lang="en-US" sz="3600" b="1" dirty="0">
                <a:solidFill>
                  <a:srgbClr val="0000FF"/>
                </a:solidFill>
              </a:rPr>
              <a:t>I </a:t>
            </a:r>
            <a:r>
              <a:rPr lang="bn-BD" sz="3600" b="1" dirty="0">
                <a:solidFill>
                  <a:srgbClr val="0000FF"/>
                </a:solidFill>
              </a:rPr>
              <a:t>ও </a:t>
            </a:r>
            <a:r>
              <a:rPr lang="en-US" sz="3600" b="1" dirty="0">
                <a:solidFill>
                  <a:srgbClr val="0000FF"/>
                </a:solidFill>
              </a:rPr>
              <a:t>iii   </a:t>
            </a:r>
            <a:r>
              <a:rPr lang="bn-BD" sz="3600" b="1" dirty="0">
                <a:solidFill>
                  <a:srgbClr val="0000FF"/>
                </a:solidFill>
              </a:rPr>
              <a:t> (ঘ) </a:t>
            </a:r>
            <a:r>
              <a:rPr lang="en-US" sz="3600" b="1" dirty="0">
                <a:solidFill>
                  <a:srgbClr val="0000FF"/>
                </a:solidFill>
              </a:rPr>
              <a:t> I, ii, </a:t>
            </a:r>
            <a:r>
              <a:rPr lang="bn-BD" sz="3600" b="1" dirty="0">
                <a:solidFill>
                  <a:srgbClr val="0000FF"/>
                </a:solidFill>
              </a:rPr>
              <a:t>ও </a:t>
            </a:r>
            <a:r>
              <a:rPr lang="en-US" sz="3600" b="1" dirty="0">
                <a:solidFill>
                  <a:srgbClr val="0000FF"/>
                </a:solidFill>
              </a:rPr>
              <a:t>iii</a:t>
            </a:r>
            <a:r>
              <a:rPr lang="bn-BD" sz="3600" b="1" dirty="0">
                <a:solidFill>
                  <a:srgbClr val="0000FF"/>
                </a:solidFill>
              </a:rPr>
              <a:t> </a:t>
            </a:r>
            <a:endParaRPr lang="en-US" sz="3600" b="1" dirty="0" smtClean="0">
              <a:solidFill>
                <a:srgbClr val="0000FF"/>
              </a:solidFill>
            </a:endParaRPr>
          </a:p>
          <a:p>
            <a:pPr>
              <a:lnSpc>
                <a:spcPts val="3800"/>
              </a:lnSpc>
            </a:pPr>
            <a:r>
              <a:rPr lang="bn-BD" sz="3600" b="1" dirty="0" smtClean="0">
                <a:solidFill>
                  <a:srgbClr val="0000FF"/>
                </a:solidFill>
              </a:rPr>
              <a:t>৪। সুজাউদ্দিনের সুবেদারি কাল কত বছর ?</a:t>
            </a:r>
          </a:p>
          <a:p>
            <a:pPr>
              <a:lnSpc>
                <a:spcPts val="3800"/>
              </a:lnSpc>
            </a:pPr>
            <a:r>
              <a:rPr lang="bn-BD" sz="3600" b="1" dirty="0" smtClean="0">
                <a:solidFill>
                  <a:srgbClr val="0000FF"/>
                </a:solidFill>
              </a:rPr>
              <a:t>(ক) ৮ বছর  (খ) ৯ বছর (গ) ১০ বছর (ঘ) ১১ বছর 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0729" y="125504"/>
            <a:ext cx="4303059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00FF"/>
                </a:solidFill>
              </a:rPr>
              <a:t>মূল্যায়ন</a:t>
            </a:r>
            <a:r>
              <a:rPr lang="bn-BD" sz="6600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005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6221" y="655093"/>
            <a:ext cx="7629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6251" y="1522394"/>
            <a:ext cx="1034500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solidFill>
                  <a:srgbClr val="FFFF00"/>
                </a:solidFill>
              </a:rPr>
              <a:t>জীবন তার দাদুকে বাংলার ইতিহাস জানতে চাইলে দাদু বলল বাংলা অনেক আগে থেকেই পরাধীন ছিল। এই দেশকে বিভিন্ন বাইরের লোক এসে শাসন করত। ফলে এ দেশের রাজ দরবারের উর্দ ভাষা ব্যবহারিত হত। এবং এ দেশের অর্থ সম্পদ পাচার করে নিয়ে যেত। </a:t>
            </a:r>
            <a:endParaRPr lang="bn-BD" sz="3600" b="1" dirty="0">
              <a:solidFill>
                <a:srgbClr val="FFFF00"/>
              </a:solidFill>
            </a:endParaRPr>
          </a:p>
          <a:p>
            <a:r>
              <a:rPr lang="bn-BD" sz="3200" b="1" dirty="0">
                <a:solidFill>
                  <a:srgbClr val="FFFF00"/>
                </a:solidFill>
              </a:rPr>
              <a:t>(ক) </a:t>
            </a:r>
            <a:r>
              <a:rPr lang="bn-BD" sz="3200" b="1" dirty="0" smtClean="0">
                <a:solidFill>
                  <a:srgbClr val="FFFF00"/>
                </a:solidFill>
              </a:rPr>
              <a:t>অর্থ পাচার বলতে কি বোঝ ?</a:t>
            </a:r>
            <a:endParaRPr lang="bn-BD" sz="3200" b="1" dirty="0">
              <a:solidFill>
                <a:srgbClr val="FFFF00"/>
              </a:solidFill>
            </a:endParaRPr>
          </a:p>
          <a:p>
            <a:r>
              <a:rPr lang="bn-BD" sz="3200" b="1" dirty="0">
                <a:solidFill>
                  <a:srgbClr val="FFFF00"/>
                </a:solidFill>
              </a:rPr>
              <a:t>(খ) </a:t>
            </a:r>
            <a:r>
              <a:rPr lang="bn-BD" sz="3200" b="1" dirty="0" smtClean="0">
                <a:solidFill>
                  <a:srgbClr val="FFFF00"/>
                </a:solidFill>
              </a:rPr>
              <a:t>অতীতে বাংলাকে কোন কোন বংশ শাসন করে ছিল ?</a:t>
            </a:r>
            <a:endParaRPr lang="bn-BD" sz="3200" b="1" dirty="0">
              <a:solidFill>
                <a:srgbClr val="FFFF00"/>
              </a:solidFill>
            </a:endParaRPr>
          </a:p>
          <a:p>
            <a:r>
              <a:rPr lang="bn-BD" sz="3200" b="1" dirty="0">
                <a:solidFill>
                  <a:srgbClr val="FFFF00"/>
                </a:solidFill>
              </a:rPr>
              <a:t>(গ) উদ্দীপকের </a:t>
            </a:r>
            <a:r>
              <a:rPr lang="bn-BD" sz="3200" b="1" dirty="0" smtClean="0">
                <a:solidFill>
                  <a:srgbClr val="FFFF00"/>
                </a:solidFill>
              </a:rPr>
              <a:t>জীবনের দাদু মতে কেন বাংলার রাজ দরবারের ভাষা উর্দ ছিল ? </a:t>
            </a:r>
            <a:r>
              <a:rPr lang="bn-BD" sz="3200" b="1" dirty="0">
                <a:solidFill>
                  <a:srgbClr val="FFFF00"/>
                </a:solidFill>
              </a:rPr>
              <a:t>ব্যাখ্যা কর। </a:t>
            </a:r>
          </a:p>
          <a:p>
            <a:r>
              <a:rPr lang="bn-BD" sz="3200" b="1" dirty="0">
                <a:solidFill>
                  <a:srgbClr val="FFFF00"/>
                </a:solidFill>
              </a:rPr>
              <a:t>(ঘ) উদ্দীপকের </a:t>
            </a:r>
            <a:r>
              <a:rPr lang="bn-BD" sz="3200" b="1" dirty="0" smtClean="0">
                <a:solidFill>
                  <a:srgbClr val="FFFF00"/>
                </a:solidFill>
              </a:rPr>
              <a:t>অর্থ পাচারের ঘটনা তোমার পাঠ্য বইয়ের আলোকে আলোচনা </a:t>
            </a:r>
            <a:r>
              <a:rPr lang="bn-BD" sz="3200" b="1" dirty="0">
                <a:solidFill>
                  <a:srgbClr val="FFFF00"/>
                </a:solidFill>
              </a:rPr>
              <a:t>কর।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7553" y="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u="sng" dirty="0">
                <a:solidFill>
                  <a:srgbClr val="FFFF00"/>
                </a:solidFill>
              </a:rPr>
              <a:t>বাড়ীর কাজ</a:t>
            </a:r>
          </a:p>
        </p:txBody>
      </p:sp>
    </p:spTree>
    <p:extLst>
      <p:ext uri="{BB962C8B-B14F-4D97-AF65-F5344CB8AC3E}">
        <p14:creationId xmlns:p14="http://schemas.microsoft.com/office/powerpoint/2010/main" val="108583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9064" y="163774"/>
            <a:ext cx="79839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FFFF00"/>
                </a:solidFill>
              </a:rPr>
              <a:t>সকলকে ধন্যবাদ  </a:t>
            </a:r>
            <a:endParaRPr lang="en-US" sz="115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87" y="2609850"/>
            <a:ext cx="33242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3508" y="2376568"/>
            <a:ext cx="7936595" cy="4481432"/>
          </a:xfrm>
          <a:pattFill prst="pct90">
            <a:fgClr>
              <a:schemeClr val="accent2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bn-BD" sz="7300" b="1" dirty="0" smtClean="0">
                <a:solidFill>
                  <a:srgbClr val="CC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মামুন –অর- রশিদ</a:t>
            </a:r>
            <a:r>
              <a:rPr lang="en-US" sz="7300" b="1" dirty="0" smtClean="0">
                <a:solidFill>
                  <a:srgbClr val="CC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7300" b="1" dirty="0" smtClean="0">
                <a:solidFill>
                  <a:srgbClr val="CC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300" b="1" dirty="0" smtClean="0">
                <a:solidFill>
                  <a:srgbClr val="CC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(কম্পিউটার)  </a:t>
            </a:r>
            <a:br>
              <a:rPr lang="bn-BD" sz="5300" b="1" dirty="0" smtClean="0">
                <a:solidFill>
                  <a:srgbClr val="CC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300" b="1" dirty="0" smtClean="0">
                <a:solidFill>
                  <a:srgbClr val="CC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কলমু ডাঙ্গা বালিকা উচ্চ বিদ্যালয়</a:t>
            </a:r>
            <a:br>
              <a:rPr lang="bn-BD" sz="5300" b="1" dirty="0" smtClean="0">
                <a:solidFill>
                  <a:srgbClr val="CC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300" b="1" dirty="0" smtClean="0">
                <a:solidFill>
                  <a:srgbClr val="CC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সাপাহার, নওগাঁ</a:t>
            </a:r>
            <a:br>
              <a:rPr lang="bn-BD" sz="5300" b="1" dirty="0" smtClean="0">
                <a:solidFill>
                  <a:srgbClr val="CC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300" b="1" dirty="0" smtClean="0">
                <a:solidFill>
                  <a:srgbClr val="CC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bn-BD" sz="5300" b="1" dirty="0" smtClean="0">
                <a:solidFill>
                  <a:srgbClr val="CC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নং- ০১৭২৪৩৯৯৮১৬ </a:t>
            </a:r>
            <a:endParaRPr lang="en-US" sz="5300" b="1" dirty="0">
              <a:solidFill>
                <a:srgbClr val="CCFF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778" y="2376568"/>
            <a:ext cx="3347222" cy="4481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7441" y="116093"/>
            <a:ext cx="7697337" cy="156966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accent2">
                <a:lumMod val="50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solidFill>
                  <a:srgbClr val="00FF00"/>
                </a:solidFill>
              </a:rPr>
              <a:t>শিক্ষক পরিচিতি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44969" y="1705182"/>
            <a:ext cx="816023" cy="671386"/>
          </a:xfrm>
          <a:prstGeom prst="downArrow">
            <a:avLst>
              <a:gd name="adj1" fmla="val 19239"/>
              <a:gd name="adj2" fmla="val 45934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7926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899" y="2254268"/>
            <a:ext cx="11259401" cy="432426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bn-BD" sz="5400" b="1" dirty="0" smtClean="0">
                <a:solidFill>
                  <a:srgbClr val="00FF00"/>
                </a:solidFill>
              </a:rPr>
              <a:t>শ্রেণিঃ অষ্টম</a:t>
            </a:r>
          </a:p>
          <a:p>
            <a:pPr>
              <a:lnSpc>
                <a:spcPts val="5500"/>
              </a:lnSpc>
            </a:pPr>
            <a:r>
              <a:rPr lang="bn-BD" sz="5400" b="1" dirty="0" smtClean="0">
                <a:solidFill>
                  <a:srgbClr val="00FF00"/>
                </a:solidFill>
              </a:rPr>
              <a:t>বিষয়ঃ বাংলাদেশ ও বিশ্ব পরিচয় </a:t>
            </a:r>
            <a:endParaRPr lang="bn-BD" sz="5400" b="1" dirty="0">
              <a:solidFill>
                <a:srgbClr val="00FF00"/>
              </a:solidFill>
            </a:endParaRPr>
          </a:p>
          <a:p>
            <a:pPr>
              <a:lnSpc>
                <a:spcPts val="5500"/>
              </a:lnSpc>
            </a:pPr>
            <a:r>
              <a:rPr lang="bn-BD" sz="5400" b="1" dirty="0" smtClean="0">
                <a:solidFill>
                  <a:srgbClr val="00FF00"/>
                </a:solidFill>
              </a:rPr>
              <a:t>অধ্যায়ঃ প্রথম  </a:t>
            </a:r>
            <a:endParaRPr lang="bn-BD" sz="5400" b="1" dirty="0">
              <a:solidFill>
                <a:srgbClr val="00FF00"/>
              </a:solidFill>
            </a:endParaRPr>
          </a:p>
          <a:p>
            <a:pPr>
              <a:lnSpc>
                <a:spcPts val="5500"/>
              </a:lnSpc>
            </a:pPr>
            <a:r>
              <a:rPr lang="bn-BD" sz="5400" b="1" dirty="0" smtClean="0">
                <a:solidFill>
                  <a:srgbClr val="00FF00"/>
                </a:solidFill>
              </a:rPr>
              <a:t>পাঠঃ  ঔপনিবেশিক যুগ ও বাংলার স্বাধীনতা সংগ্রাম </a:t>
            </a:r>
            <a:endParaRPr lang="bn-BD" sz="5400" b="1" dirty="0">
              <a:solidFill>
                <a:srgbClr val="00FF00"/>
              </a:solidFill>
            </a:endParaRPr>
          </a:p>
          <a:p>
            <a:pPr>
              <a:lnSpc>
                <a:spcPts val="5500"/>
              </a:lnSpc>
            </a:pPr>
            <a:r>
              <a:rPr lang="bn-BD" sz="5400" b="1" dirty="0" smtClean="0">
                <a:solidFill>
                  <a:srgbClr val="00FF00"/>
                </a:solidFill>
              </a:rPr>
              <a:t>সময়ঃ </a:t>
            </a:r>
            <a:r>
              <a:rPr lang="bn-BD" sz="5400" b="1" dirty="0">
                <a:solidFill>
                  <a:srgbClr val="00FF00"/>
                </a:solidFill>
              </a:rPr>
              <a:t>৪০ মিনিট</a:t>
            </a:r>
          </a:p>
          <a:p>
            <a:pPr>
              <a:lnSpc>
                <a:spcPts val="5500"/>
              </a:lnSpc>
            </a:pPr>
            <a:r>
              <a:rPr lang="bn-BD" sz="5400" b="1" dirty="0" smtClean="0">
                <a:solidFill>
                  <a:srgbClr val="00FF00"/>
                </a:solidFill>
              </a:rPr>
              <a:t>তারিখঃ১৪/১১/১৩</a:t>
            </a:r>
            <a:r>
              <a:rPr lang="bn-BD" sz="5400" b="1" i="1" dirty="0" smtClean="0">
                <a:solidFill>
                  <a:srgbClr val="00FF00"/>
                </a:solidFill>
              </a:rPr>
              <a:t>ইং</a:t>
            </a:r>
            <a:r>
              <a:rPr lang="bn-BD" sz="5400" b="1" i="1" dirty="0" smtClean="0">
                <a:solidFill>
                  <a:srgbClr val="002060"/>
                </a:solidFill>
              </a:rPr>
              <a:t> </a:t>
            </a:r>
            <a:endParaRPr lang="bn-BD" sz="5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7224" y="655093"/>
            <a:ext cx="5527343" cy="14465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800" u="sng" dirty="0">
                <a:solidFill>
                  <a:srgbClr val="FFFF00"/>
                </a:solidFill>
              </a:rPr>
              <a:t>পাঠ পারিচিতিঃ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rgbClr val="00B050"/>
          </a:fgClr>
          <a:bgClr>
            <a:srgbClr val="FFC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33" y="27615"/>
            <a:ext cx="2876247" cy="3264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7"/>
          <a:stretch/>
        </p:blipFill>
        <p:spPr>
          <a:xfrm>
            <a:off x="7167135" y="68946"/>
            <a:ext cx="3022564" cy="2955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85" y="3699803"/>
            <a:ext cx="2561695" cy="2527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819" y="3647622"/>
            <a:ext cx="2940880" cy="25421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3163317"/>
            <a:ext cx="942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রাজা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09098" y="3109629"/>
            <a:ext cx="1800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রাজ প্রাসাদ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89984" y="6161641"/>
            <a:ext cx="2152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পুঁজি পাচার 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49772" y="6091308"/>
            <a:ext cx="165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বাংলাদেশ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3663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895" y="4168773"/>
            <a:ext cx="11352628" cy="1200329"/>
          </a:xfrm>
          <a:prstGeom prst="rect">
            <a:avLst/>
          </a:prstGeom>
          <a:pattFill prst="pct90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prstClr val="black"/>
                </a:solidFill>
              </a:rPr>
              <a:t>বহিরাগত শাসকদের অধীন বাংলাদেশ </a:t>
            </a:r>
            <a:endParaRPr lang="en-US" sz="72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2015" y="1203078"/>
            <a:ext cx="7723164" cy="1384995"/>
          </a:xfrm>
          <a:prstGeom prst="rect">
            <a:avLst/>
          </a:prstGeom>
          <a:pattFill prst="pct90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FF00"/>
                </a:solidFill>
              </a:rPr>
              <a:t>পাঠ শিরোনাম 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 rot="10800000">
            <a:off x="5774785" y="2768565"/>
            <a:ext cx="337625" cy="1223889"/>
          </a:xfrm>
          <a:prstGeom prst="triangle">
            <a:avLst/>
          </a:prstGeom>
          <a:pattFill prst="pct9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6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338" y="2437489"/>
            <a:ext cx="118735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FF00"/>
                </a:solidFill>
              </a:rPr>
              <a:t>এই পাঠ শেষে শিক্ষার্থীরা---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b="1" dirty="0" smtClean="0">
                <a:solidFill>
                  <a:prstClr val="black"/>
                </a:solidFill>
              </a:rPr>
              <a:t>বাংলায় শাসক বংশ সম্পর্কে জানতে </a:t>
            </a:r>
            <a:r>
              <a:rPr lang="bn-BD" sz="4800" b="1" dirty="0" smtClean="0">
                <a:solidFill>
                  <a:prstClr val="black"/>
                </a:solidFill>
              </a:rPr>
              <a:t>পারবে-</a:t>
            </a:r>
            <a:endParaRPr lang="en-US" sz="4800" b="1" dirty="0" smtClean="0">
              <a:solidFill>
                <a:prstClr val="black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b="1" dirty="0" smtClean="0">
                <a:solidFill>
                  <a:prstClr val="black"/>
                </a:solidFill>
              </a:rPr>
              <a:t>বাংলার রাজদরবারের ভাষা ফার্সি হওয়ার কারন জানবে- </a:t>
            </a:r>
            <a:r>
              <a:rPr lang="bn-BD" sz="4800" b="1" dirty="0" smtClean="0">
                <a:solidFill>
                  <a:prstClr val="black"/>
                </a:solidFill>
              </a:rPr>
              <a:t> </a:t>
            </a:r>
            <a:endParaRPr lang="bn-BD" sz="4800" b="1" dirty="0">
              <a:solidFill>
                <a:prstClr val="black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b="1" dirty="0" smtClean="0">
                <a:solidFill>
                  <a:prstClr val="black"/>
                </a:solidFill>
              </a:rPr>
              <a:t>বাংলা থেকে পুঁজি পাচারের বিভিন্ন ঘটনা সম্পর্কে জানবে-</a:t>
            </a:r>
            <a:endParaRPr lang="bn-BD" sz="48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8914" y="255521"/>
            <a:ext cx="2789014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6600" b="1" u="sng" dirty="0">
                <a:solidFill>
                  <a:prstClr val="white"/>
                </a:solidFill>
              </a:rPr>
              <a:t>শিখনফল</a:t>
            </a:r>
            <a:r>
              <a:rPr lang="bn-BD" sz="600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560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97540" y="2774953"/>
            <a:ext cx="188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FF00"/>
                </a:solidFill>
              </a:rPr>
              <a:t>সেন রাজা </a:t>
            </a:r>
            <a:endParaRPr lang="en-US" sz="3200" b="1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66791" y="2782544"/>
            <a:ext cx="20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FF00"/>
                </a:solidFill>
              </a:rPr>
              <a:t>মোঘল প্রাসাদ </a:t>
            </a:r>
            <a:endParaRPr lang="en-US" sz="3200" b="1" dirty="0">
              <a:solidFill>
                <a:srgbClr val="00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01624" y="5567219"/>
            <a:ext cx="1910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FF00"/>
                </a:solidFill>
              </a:rPr>
              <a:t>বাংলাদেশ </a:t>
            </a:r>
            <a:endParaRPr lang="en-US" sz="3600" b="1" dirty="0">
              <a:solidFill>
                <a:srgbClr val="00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8302" y="5489513"/>
            <a:ext cx="3558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FF00"/>
                </a:solidFill>
              </a:rPr>
              <a:t>সুলতানি আমলে জিনিস</a:t>
            </a:r>
            <a:r>
              <a:rPr lang="bn-BD" sz="4000" b="1" dirty="0" smtClean="0">
                <a:solidFill>
                  <a:srgbClr val="00FF00"/>
                </a:solidFill>
              </a:rPr>
              <a:t> </a:t>
            </a:r>
            <a:endParaRPr lang="en-US" sz="4000" b="1" dirty="0">
              <a:solidFill>
                <a:srgbClr val="00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3765" y="6043754"/>
            <a:ext cx="7955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FF00"/>
                </a:solidFill>
              </a:rPr>
              <a:t>এই চিত্র গুলো লক্ষ কর এবং নিচের প্রশ্নটির উত্তর দাও </a:t>
            </a:r>
            <a:r>
              <a:rPr lang="bn-BD" sz="3600" dirty="0">
                <a:solidFill>
                  <a:prstClr val="black"/>
                </a:solidFill>
              </a:rPr>
              <a:t>। 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6" y="116119"/>
            <a:ext cx="3383052" cy="2777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8" y="259478"/>
            <a:ext cx="3164734" cy="26338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6" y="3260755"/>
            <a:ext cx="3408533" cy="23824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64" y="3257456"/>
            <a:ext cx="2489027" cy="238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7565" y="2729820"/>
            <a:ext cx="107544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>
                <a:solidFill>
                  <a:srgbClr val="70AD47">
                    <a:lumMod val="20000"/>
                    <a:lumOff val="80000"/>
                  </a:srgbClr>
                </a:solidFill>
              </a:rPr>
              <a:t>প্রশ্নঃ </a:t>
            </a:r>
            <a:r>
              <a:rPr lang="bn-BD" sz="8800" b="1" dirty="0" smtClean="0">
                <a:solidFill>
                  <a:srgbClr val="70AD47">
                    <a:lumMod val="20000"/>
                    <a:lumOff val="80000"/>
                  </a:srgbClr>
                </a:solidFill>
              </a:rPr>
              <a:t>ইংরেজদের আগে বাংলায় কোন কোন বংশ শাসন করত?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6733" y="205110"/>
            <a:ext cx="77219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dirty="0">
                <a:solidFill>
                  <a:prstClr val="white"/>
                </a:solidFill>
              </a:rPr>
              <a:t>(একক কাজ</a:t>
            </a:r>
            <a:r>
              <a:rPr lang="bn-BD" sz="8800" b="1" dirty="0">
                <a:solidFill>
                  <a:prstClr val="white"/>
                </a:solidFill>
              </a:rPr>
              <a:t>)</a:t>
            </a:r>
            <a:r>
              <a:rPr lang="bn-BD" sz="3600" b="1" dirty="0">
                <a:solidFill>
                  <a:prstClr val="white"/>
                </a:solidFill>
              </a:rPr>
              <a:t>       সময় – ৫ মিনিট </a:t>
            </a:r>
            <a:r>
              <a:rPr lang="bn-BD" sz="6000" b="1" dirty="0">
                <a:solidFill>
                  <a:prstClr val="white"/>
                </a:solidFill>
              </a:rPr>
              <a:t> </a:t>
            </a:r>
            <a:endParaRPr lang="en-US" sz="6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6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2"/>
          </a:fgClr>
          <a:bgClr>
            <a:srgbClr val="0000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627" y="2898409"/>
            <a:ext cx="11272516" cy="2800767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>
                <a:solidFill>
                  <a:srgbClr val="70AD47">
                    <a:lumMod val="20000"/>
                    <a:lumOff val="80000"/>
                  </a:srgbClr>
                </a:solidFill>
              </a:rPr>
              <a:t>১। </a:t>
            </a:r>
            <a:r>
              <a:rPr lang="bn-BD" sz="4400" b="1" dirty="0" smtClean="0">
                <a:solidFill>
                  <a:srgbClr val="70AD47">
                    <a:lumMod val="20000"/>
                    <a:lumOff val="80000"/>
                  </a:srgbClr>
                </a:solidFill>
              </a:rPr>
              <a:t>সেন, </a:t>
            </a:r>
            <a:endParaRPr lang="bn-BD" sz="4400" b="1" dirty="0">
              <a:solidFill>
                <a:srgbClr val="70AD47">
                  <a:lumMod val="20000"/>
                  <a:lumOff val="80000"/>
                </a:srgbClr>
              </a:solidFill>
            </a:endParaRPr>
          </a:p>
          <a:p>
            <a:pPr algn="just"/>
            <a:r>
              <a:rPr lang="bn-BD" sz="4400" b="1" dirty="0">
                <a:solidFill>
                  <a:srgbClr val="70AD47">
                    <a:lumMod val="20000"/>
                    <a:lumOff val="80000"/>
                  </a:srgbClr>
                </a:solidFill>
              </a:rPr>
              <a:t>২। </a:t>
            </a:r>
            <a:r>
              <a:rPr lang="bn-BD" sz="4400" b="1" dirty="0" smtClean="0">
                <a:solidFill>
                  <a:srgbClr val="70AD47">
                    <a:lumMod val="20000"/>
                    <a:lumOff val="80000"/>
                  </a:srgbClr>
                </a:solidFill>
              </a:rPr>
              <a:t>সুলতান</a:t>
            </a:r>
            <a:endParaRPr lang="bn-BD" sz="4400" b="1" dirty="0">
              <a:solidFill>
                <a:srgbClr val="70AD47">
                  <a:lumMod val="20000"/>
                  <a:lumOff val="80000"/>
                </a:srgbClr>
              </a:solidFill>
            </a:endParaRPr>
          </a:p>
          <a:p>
            <a:pPr algn="just"/>
            <a:r>
              <a:rPr lang="bn-BD" sz="4400" b="1" dirty="0">
                <a:solidFill>
                  <a:srgbClr val="70AD47">
                    <a:lumMod val="20000"/>
                    <a:lumOff val="80000"/>
                  </a:srgbClr>
                </a:solidFill>
              </a:rPr>
              <a:t>৩</a:t>
            </a:r>
            <a:r>
              <a:rPr lang="bn-BD" sz="4400" b="1" dirty="0" smtClean="0">
                <a:solidFill>
                  <a:srgbClr val="70AD47">
                    <a:lumMod val="20000"/>
                    <a:lumOff val="80000"/>
                  </a:srgbClr>
                </a:solidFill>
              </a:rPr>
              <a:t>। মোঘল  </a:t>
            </a:r>
            <a:endParaRPr lang="bn-BD" sz="4400" b="1" dirty="0">
              <a:solidFill>
                <a:srgbClr val="70AD47">
                  <a:lumMod val="20000"/>
                  <a:lumOff val="80000"/>
                </a:srgbClr>
              </a:solidFill>
            </a:endParaRPr>
          </a:p>
          <a:p>
            <a:pPr algn="just"/>
            <a:r>
              <a:rPr lang="bn-BD" sz="4400" b="1" dirty="0" smtClean="0">
                <a:solidFill>
                  <a:srgbClr val="70AD47">
                    <a:lumMod val="20000"/>
                    <a:lumOff val="80000"/>
                  </a:srgbClr>
                </a:solidFill>
              </a:rPr>
              <a:t>৪। বার ভুঁইয়া, ছাড়াও বিভিন্ন রাজারা। </a:t>
            </a:r>
            <a:endParaRPr lang="en-US" sz="4400" b="1" dirty="0">
              <a:solidFill>
                <a:srgbClr val="70AD47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0990" y="161365"/>
            <a:ext cx="4616156" cy="213904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11500" b="1" u="sng" dirty="0">
                <a:solidFill>
                  <a:prstClr val="black"/>
                </a:solidFill>
              </a:rPr>
              <a:t>সমাধানঃ</a:t>
            </a:r>
            <a:r>
              <a:rPr lang="bn-BD" sz="8000" b="1" dirty="0">
                <a:solidFill>
                  <a:srgbClr val="FFFF00"/>
                </a:solidFill>
              </a:rPr>
              <a:t> 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5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4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567</Words>
  <Application>Microsoft Office PowerPoint</Application>
  <PresentationFormat>Widescreen</PresentationFormat>
  <Paragraphs>67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Arial</vt:lpstr>
      <vt:lpstr>Calibri</vt:lpstr>
      <vt:lpstr>Calibri Light</vt:lpstr>
      <vt:lpstr>NikoshBAN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PowerPoint Presentation</vt:lpstr>
      <vt:lpstr>মোঃ মামুন –অর- রশিদ সহকারী শিক্ষক (কম্পিউটার)   কলমু ডাঙ্গা বালিকা উচ্চ বিদ্যালয় সাপাহার, নওগাঁ মোবাইল নং- ০১৭২৪৩৯৯৮১৬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39</cp:revision>
  <dcterms:created xsi:type="dcterms:W3CDTF">2014-01-04T13:38:41Z</dcterms:created>
  <dcterms:modified xsi:type="dcterms:W3CDTF">2014-01-05T12:58:48Z</dcterms:modified>
</cp:coreProperties>
</file>